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492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323737"/>
            <a:ext cx="7477601" cy="1916430"/>
          </a:xfrm>
          <a:prstGeom prst="rect">
            <a:avLst/>
          </a:prstGeom>
          <a:noFill/>
          <a:ln/>
        </p:spPr>
        <p:txBody>
          <a:bodyPr wrap="square" rtlCol="0" anchor="t"/>
          <a:lstStyle/>
          <a:p>
            <a:pPr marL="0" indent="0" algn="ctr">
              <a:lnSpc>
                <a:spcPts val="7545"/>
              </a:lnSpc>
              <a:buNone/>
            </a:pPr>
            <a:r>
              <a:rPr lang="en-US" sz="6036" b="1" kern="0" spc="-181" dirty="0">
                <a:solidFill>
                  <a:srgbClr val="591CE6"/>
                </a:solidFill>
                <a:latin typeface="p22-mackinac-pro" pitchFamily="34" charset="0"/>
                <a:ea typeface="p22-mackinac-pro" pitchFamily="34" charset="-122"/>
                <a:cs typeface="p22-mackinac-pro" pitchFamily="34" charset="-120"/>
              </a:rPr>
              <a:t>منطق زمانی و منطق فازی در هوش مصنوعی</a:t>
            </a:r>
            <a:endParaRPr lang="en-US" sz="6036" dirty="0"/>
          </a:p>
        </p:txBody>
      </p:sp>
      <p:sp>
        <p:nvSpPr>
          <p:cNvPr id="6" name="Text 3"/>
          <p:cNvSpPr/>
          <p:nvPr/>
        </p:nvSpPr>
        <p:spPr>
          <a:xfrm>
            <a:off x="6319599" y="3573423"/>
            <a:ext cx="7477601" cy="999768"/>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هوش مصنوعی به عنوان یکی از شاخه‌های مهم علوم کامپیوتر، از دو رویکرد مهم منطق زمانی و منطق فازی بهره می‌برد. هر یک از این دو رویکرد با ارائه‌ی روش‌های خاص، به حل مسائل مختلف در حوزه‌ی هوش مصنوعی کمک می‌کنند</a:t>
            </a:r>
            <a:endParaRPr lang="en-US" sz="1750" dirty="0"/>
          </a:p>
        </p:txBody>
      </p:sp>
      <p:sp>
        <p:nvSpPr>
          <p:cNvPr id="7" name="Text 4"/>
          <p:cNvSpPr/>
          <p:nvPr/>
        </p:nvSpPr>
        <p:spPr>
          <a:xfrm>
            <a:off x="6319599" y="4823103"/>
            <a:ext cx="7477601" cy="333256"/>
          </a:xfrm>
          <a:prstGeom prst="rect">
            <a:avLst/>
          </a:prstGeom>
          <a:noFill/>
          <a:ln/>
        </p:spPr>
        <p:txBody>
          <a:bodyPr wrap="none" rtlCol="0" anchor="t"/>
          <a:lstStyle/>
          <a:p>
            <a:pPr marL="0" indent="0" algn="ctr">
              <a:lnSpc>
                <a:spcPts val="2624"/>
              </a:lnSpc>
              <a:buNone/>
            </a:pPr>
            <a:endParaRPr lang="en-US" sz="1750" dirty="0"/>
          </a:p>
        </p:txBody>
      </p:sp>
      <p:sp>
        <p:nvSpPr>
          <p:cNvPr id="8" name="Text 5"/>
          <p:cNvSpPr/>
          <p:nvPr/>
        </p:nvSpPr>
        <p:spPr>
          <a:xfrm>
            <a:off x="6319599" y="5406271"/>
            <a:ext cx="7477601" cy="333256"/>
          </a:xfrm>
          <a:prstGeom prst="rect">
            <a:avLst/>
          </a:prstGeom>
          <a:noFill/>
          <a:ln/>
        </p:spPr>
        <p:txBody>
          <a:bodyPr wrap="non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استاد: جناب آقای دکتر پورامینی</a:t>
            </a:r>
            <a:endParaRPr lang="en-US" sz="1750" dirty="0"/>
          </a:p>
        </p:txBody>
      </p:sp>
      <p:sp>
        <p:nvSpPr>
          <p:cNvPr id="9" name="Text 6"/>
          <p:cNvSpPr/>
          <p:nvPr/>
        </p:nvSpPr>
        <p:spPr>
          <a:xfrm>
            <a:off x="6319599" y="5989439"/>
            <a:ext cx="7477601" cy="333256"/>
          </a:xfrm>
          <a:prstGeom prst="rect">
            <a:avLst/>
          </a:prstGeom>
          <a:noFill/>
          <a:ln/>
        </p:spPr>
        <p:txBody>
          <a:bodyPr wrap="non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دانشجو: امیرعباس تقی زاده فرسنگی</a:t>
            </a:r>
            <a:endParaRPr lang="en-US" sz="1750" dirty="0"/>
          </a:p>
        </p:txBody>
      </p:sp>
      <p:sp>
        <p:nvSpPr>
          <p:cNvPr id="10" name="Text 7"/>
          <p:cNvSpPr/>
          <p:nvPr/>
        </p:nvSpPr>
        <p:spPr>
          <a:xfrm>
            <a:off x="6319599" y="6572607"/>
            <a:ext cx="7477601" cy="333256"/>
          </a:xfrm>
          <a:prstGeom prst="rect">
            <a:avLst/>
          </a:prstGeom>
          <a:noFill/>
          <a:ln/>
        </p:spPr>
        <p:txBody>
          <a:bodyPr wrap="non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شماره دانشجویی: 40255251022</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1794510" y="726638"/>
            <a:ext cx="5554980" cy="694373"/>
          </a:xfrm>
          <a:prstGeom prst="rect">
            <a:avLst/>
          </a:prstGeom>
          <a:noFill/>
          <a:ln/>
        </p:spPr>
        <p:txBody>
          <a:bodyPr wrap="none" rtlCol="0" anchor="t"/>
          <a:lstStyle/>
          <a:p>
            <a:pPr marL="0" indent="0" algn="ctr">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تعریف منطق زمانی</a:t>
            </a:r>
            <a:endParaRPr lang="en-US" sz="4374" dirty="0"/>
          </a:p>
        </p:txBody>
      </p:sp>
      <p:sp>
        <p:nvSpPr>
          <p:cNvPr id="6" name="Text 3"/>
          <p:cNvSpPr/>
          <p:nvPr/>
        </p:nvSpPr>
        <p:spPr>
          <a:xfrm>
            <a:off x="833199" y="1754267"/>
            <a:ext cx="7477601" cy="999768"/>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منطق زمانی، یک رویکرد منطقی است که به بررسی صدق عبارات در طول زمان می‌پردازد. این منطق، مفاهیمی چون همیشگی، آتی و گذشته را در معادلات خود لحاظ می‌کند و از این طریق، قادر به مدل‌سازی پدیده‌های دینامیک است</a:t>
            </a:r>
            <a:endParaRPr lang="en-US" sz="1750" dirty="0"/>
          </a:p>
        </p:txBody>
      </p:sp>
      <p:sp>
        <p:nvSpPr>
          <p:cNvPr id="7" name="Text 4"/>
          <p:cNvSpPr/>
          <p:nvPr/>
        </p:nvSpPr>
        <p:spPr>
          <a:xfrm>
            <a:off x="833199" y="3003947"/>
            <a:ext cx="7477601" cy="1333024"/>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یکی از کاربردهای منطق زمانی در هوش مصنوعی، مدل‌سازی پدیده‌هایی است که در طول زمان تغییر می‌کنند؛ برای مثال، حرکت یک شی یا تغییر دمای یک سیستم. این منطق به ما اجازه می‌دهد تا با توجه به فعالیت‌های گذشته و فرضیاتی که قبلاً برای آینده قرار داده‌ایم، بهترین تصمیمات را درباره آینده بگیریم</a:t>
            </a:r>
            <a:endParaRPr lang="en-US" sz="1750" dirty="0"/>
          </a:p>
        </p:txBody>
      </p:sp>
      <p:sp>
        <p:nvSpPr>
          <p:cNvPr id="8" name="Text 5"/>
          <p:cNvSpPr/>
          <p:nvPr/>
        </p:nvSpPr>
        <p:spPr>
          <a:xfrm>
            <a:off x="833199" y="4586883"/>
            <a:ext cx="7477601" cy="1666280"/>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منطق زمانی با منطق فازی نیز تفاوت‌هایی دارد. در منطق فازی، مقادیر عددی با ارزشی بین 0 و 1 به جای بولین (صحیح یا غلط) استفاده می‌شود. این امر به ما اجازه می‌دهد که با داشتن اطلاعات بیشتر، تصمیمات بهتری بگیریم. همچنین، در منطق فازی، می‌توان مفاهیمی چون بزرگ و کوچک را به صورت فازی تعریف کرد، در حالی که در منطق زمانی، به جای آن از مفاهیم گذشته، حال و آینده استفاده می‌شود</a:t>
            </a:r>
            <a:endParaRPr lang="en-US" sz="1750" dirty="0"/>
          </a:p>
        </p:txBody>
      </p:sp>
      <p:sp>
        <p:nvSpPr>
          <p:cNvPr id="9" name="Text 6"/>
          <p:cNvSpPr/>
          <p:nvPr/>
        </p:nvSpPr>
        <p:spPr>
          <a:xfrm>
            <a:off x="833199" y="6503075"/>
            <a:ext cx="7477601" cy="999768"/>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با این حال، هر دوی این منطق‌ها در هوش مصنوعی بسیار کاربردی هستند و فناوری‌های مختلفی را شامل می‌شوند. در این پروژه، می‌خواهیم به معرفی هر دو منطق، کاربردهای آن‌ها در هوش مصنوعی، مقایسه آن‌ها و چالش‌هایی که با آن‌ها مواجه هستیم، بپردازیم</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1300401" y="1158478"/>
            <a:ext cx="8371880" cy="694373"/>
          </a:xfrm>
          <a:prstGeom prst="rect">
            <a:avLst/>
          </a:prstGeom>
          <a:noFill/>
          <a:ln/>
        </p:spPr>
        <p:txBody>
          <a:bodyPr wrap="none" rtlCol="0" anchor="t"/>
          <a:lstStyle/>
          <a:p>
            <a:pPr marL="0" indent="0" algn="ctr">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کاربردهای منطق زمانی در هوش مصنوعی</a:t>
            </a:r>
            <a:endParaRPr lang="en-US" sz="4374" dirty="0"/>
          </a:p>
        </p:txBody>
      </p:sp>
      <p:sp>
        <p:nvSpPr>
          <p:cNvPr id="6" name="Shape 3"/>
          <p:cNvSpPr/>
          <p:nvPr/>
        </p:nvSpPr>
        <p:spPr>
          <a:xfrm>
            <a:off x="1144310" y="2186107"/>
            <a:ext cx="44410" cy="4884896"/>
          </a:xfrm>
          <a:prstGeom prst="roundRect">
            <a:avLst>
              <a:gd name="adj" fmla="val 225151"/>
            </a:avLst>
          </a:prstGeom>
          <a:solidFill>
            <a:srgbClr val="C6BDDA"/>
          </a:solidFill>
          <a:ln/>
        </p:spPr>
      </p:sp>
      <p:sp>
        <p:nvSpPr>
          <p:cNvPr id="7" name="Shape 4"/>
          <p:cNvSpPr/>
          <p:nvPr/>
        </p:nvSpPr>
        <p:spPr>
          <a:xfrm>
            <a:off x="1416427" y="2663726"/>
            <a:ext cx="777597" cy="44410"/>
          </a:xfrm>
          <a:prstGeom prst="roundRect">
            <a:avLst>
              <a:gd name="adj" fmla="val 225151"/>
            </a:avLst>
          </a:prstGeom>
          <a:solidFill>
            <a:srgbClr val="C6BDDA"/>
          </a:solidFill>
          <a:ln/>
        </p:spPr>
      </p:sp>
      <p:sp>
        <p:nvSpPr>
          <p:cNvPr id="8" name="Shape 5"/>
          <p:cNvSpPr/>
          <p:nvPr/>
        </p:nvSpPr>
        <p:spPr>
          <a:xfrm>
            <a:off x="916484" y="2436019"/>
            <a:ext cx="499943" cy="499943"/>
          </a:xfrm>
          <a:prstGeom prst="roundRect">
            <a:avLst>
              <a:gd name="adj" fmla="val 20000"/>
            </a:avLst>
          </a:prstGeom>
          <a:solidFill>
            <a:srgbClr val="E0D7F4"/>
          </a:solidFill>
          <a:ln w="7620">
            <a:solidFill>
              <a:srgbClr val="C6BDDA"/>
            </a:solidFill>
            <a:prstDash val="solid"/>
          </a:ln>
        </p:spPr>
      </p:sp>
      <p:sp>
        <p:nvSpPr>
          <p:cNvPr id="9" name="Text 6"/>
          <p:cNvSpPr/>
          <p:nvPr/>
        </p:nvSpPr>
        <p:spPr>
          <a:xfrm>
            <a:off x="1103769" y="2477691"/>
            <a:ext cx="125373"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7"/>
          <p:cNvSpPr/>
          <p:nvPr/>
        </p:nvSpPr>
        <p:spPr>
          <a:xfrm>
            <a:off x="4875252" y="2408277"/>
            <a:ext cx="2777490" cy="347186"/>
          </a:xfrm>
          <a:prstGeom prst="rect">
            <a:avLst/>
          </a:prstGeom>
          <a:noFill/>
          <a:ln/>
        </p:spPr>
        <p:txBody>
          <a:bodyPr wrap="none" rtlCol="0" anchor="t"/>
          <a:lstStyle/>
          <a:p>
            <a:pPr marL="0" indent="0" algn="ct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مدل‌سازی سیستم‌های پویا</a:t>
            </a:r>
            <a:endParaRPr lang="en-US" sz="2187" dirty="0"/>
          </a:p>
        </p:txBody>
      </p:sp>
      <p:sp>
        <p:nvSpPr>
          <p:cNvPr id="11" name="Text 8"/>
          <p:cNvSpPr/>
          <p:nvPr/>
        </p:nvSpPr>
        <p:spPr>
          <a:xfrm>
            <a:off x="2388513" y="2888694"/>
            <a:ext cx="7751088" cy="666512"/>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منطق زمانی به طراحان هوش مصنوعی کمک می‌کند تا سیستم‌های پویا و پیچیده را مدل‌سازی کنند</a:t>
            </a:r>
            <a:endParaRPr lang="en-US" sz="1750" dirty="0"/>
          </a:p>
        </p:txBody>
      </p:sp>
      <p:sp>
        <p:nvSpPr>
          <p:cNvPr id="12" name="Shape 9"/>
          <p:cNvSpPr/>
          <p:nvPr/>
        </p:nvSpPr>
        <p:spPr>
          <a:xfrm>
            <a:off x="1416427" y="4477167"/>
            <a:ext cx="777597" cy="44410"/>
          </a:xfrm>
          <a:prstGeom prst="roundRect">
            <a:avLst>
              <a:gd name="adj" fmla="val 225151"/>
            </a:avLst>
          </a:prstGeom>
          <a:solidFill>
            <a:srgbClr val="C6BDDA"/>
          </a:solidFill>
          <a:ln/>
        </p:spPr>
      </p:sp>
      <p:sp>
        <p:nvSpPr>
          <p:cNvPr id="13" name="Shape 10"/>
          <p:cNvSpPr/>
          <p:nvPr/>
        </p:nvSpPr>
        <p:spPr>
          <a:xfrm>
            <a:off x="916484" y="4249460"/>
            <a:ext cx="499943" cy="499943"/>
          </a:xfrm>
          <a:prstGeom prst="roundRect">
            <a:avLst>
              <a:gd name="adj" fmla="val 20000"/>
            </a:avLst>
          </a:prstGeom>
          <a:solidFill>
            <a:srgbClr val="E0D7F4"/>
          </a:solidFill>
          <a:ln w="7620">
            <a:solidFill>
              <a:srgbClr val="C6BDDA"/>
            </a:solidFill>
            <a:prstDash val="solid"/>
          </a:ln>
        </p:spPr>
      </p:sp>
      <p:sp>
        <p:nvSpPr>
          <p:cNvPr id="14" name="Text 11"/>
          <p:cNvSpPr/>
          <p:nvPr/>
        </p:nvSpPr>
        <p:spPr>
          <a:xfrm>
            <a:off x="1074360" y="4291132"/>
            <a:ext cx="184071"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2"/>
          <p:cNvSpPr/>
          <p:nvPr/>
        </p:nvSpPr>
        <p:spPr>
          <a:xfrm>
            <a:off x="4875252" y="4221718"/>
            <a:ext cx="2777490" cy="347186"/>
          </a:xfrm>
          <a:prstGeom prst="rect">
            <a:avLst/>
          </a:prstGeom>
          <a:noFill/>
          <a:ln/>
        </p:spPr>
        <p:txBody>
          <a:bodyPr wrap="none" rtlCol="0" anchor="t"/>
          <a:lstStyle/>
          <a:p>
            <a:pPr marL="0" indent="0" algn="ct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ارزیابی رفتار سیستم‌ها</a:t>
            </a:r>
            <a:endParaRPr lang="en-US" sz="2187" dirty="0"/>
          </a:p>
        </p:txBody>
      </p:sp>
      <p:sp>
        <p:nvSpPr>
          <p:cNvPr id="16" name="Text 13"/>
          <p:cNvSpPr/>
          <p:nvPr/>
        </p:nvSpPr>
        <p:spPr>
          <a:xfrm>
            <a:off x="2388513" y="4702135"/>
            <a:ext cx="7751088" cy="666512"/>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این منطق، امکان بررسی و ارزیابی رفتار سیستم‌های هوش مصنوعی را در طول زمان فراهم می‌آورد</a:t>
            </a:r>
            <a:endParaRPr lang="en-US" sz="1750" dirty="0"/>
          </a:p>
        </p:txBody>
      </p:sp>
      <p:sp>
        <p:nvSpPr>
          <p:cNvPr id="17" name="Shape 14"/>
          <p:cNvSpPr/>
          <p:nvPr/>
        </p:nvSpPr>
        <p:spPr>
          <a:xfrm>
            <a:off x="1416427" y="6290608"/>
            <a:ext cx="777597" cy="44410"/>
          </a:xfrm>
          <a:prstGeom prst="roundRect">
            <a:avLst>
              <a:gd name="adj" fmla="val 225151"/>
            </a:avLst>
          </a:prstGeom>
          <a:solidFill>
            <a:srgbClr val="C6BDDA"/>
          </a:solidFill>
          <a:ln/>
        </p:spPr>
      </p:sp>
      <p:sp>
        <p:nvSpPr>
          <p:cNvPr id="18" name="Shape 15"/>
          <p:cNvSpPr/>
          <p:nvPr/>
        </p:nvSpPr>
        <p:spPr>
          <a:xfrm>
            <a:off x="916484" y="6062901"/>
            <a:ext cx="499943" cy="499943"/>
          </a:xfrm>
          <a:prstGeom prst="roundRect">
            <a:avLst>
              <a:gd name="adj" fmla="val 20000"/>
            </a:avLst>
          </a:prstGeom>
          <a:solidFill>
            <a:srgbClr val="E0D7F4"/>
          </a:solidFill>
          <a:ln w="7620">
            <a:solidFill>
              <a:srgbClr val="C6BDDA"/>
            </a:solidFill>
            <a:prstDash val="solid"/>
          </a:ln>
        </p:spPr>
      </p:sp>
      <p:sp>
        <p:nvSpPr>
          <p:cNvPr id="19" name="Text 16"/>
          <p:cNvSpPr/>
          <p:nvPr/>
        </p:nvSpPr>
        <p:spPr>
          <a:xfrm>
            <a:off x="1071622" y="6104573"/>
            <a:ext cx="189667"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7"/>
          <p:cNvSpPr/>
          <p:nvPr/>
        </p:nvSpPr>
        <p:spPr>
          <a:xfrm>
            <a:off x="4875252" y="6035159"/>
            <a:ext cx="2777490" cy="347186"/>
          </a:xfrm>
          <a:prstGeom prst="rect">
            <a:avLst/>
          </a:prstGeom>
          <a:noFill/>
          <a:ln/>
        </p:spPr>
        <p:txBody>
          <a:bodyPr wrap="none" rtlCol="0" anchor="t"/>
          <a:lstStyle/>
          <a:p>
            <a:pPr marL="0" indent="0" algn="ct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طراحی الگوریتم‌های پیچیده</a:t>
            </a:r>
            <a:endParaRPr lang="en-US" sz="2187" dirty="0"/>
          </a:p>
        </p:txBody>
      </p:sp>
      <p:sp>
        <p:nvSpPr>
          <p:cNvPr id="21" name="Text 18"/>
          <p:cNvSpPr/>
          <p:nvPr/>
        </p:nvSpPr>
        <p:spPr>
          <a:xfrm>
            <a:off x="2388513" y="6515576"/>
            <a:ext cx="7751088" cy="333256"/>
          </a:xfrm>
          <a:prstGeom prst="rect">
            <a:avLst/>
          </a:prstGeom>
          <a:noFill/>
          <a:ln/>
        </p:spPr>
        <p:txBody>
          <a:bodyPr wrap="non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با کمک منطق زمانی، الگوریتم‌های هوش مصنوعی پیچیده‌تری می‌توانند طراحی شوند</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DFAF7">
              <a:alpha val="85000"/>
            </a:srgbClr>
          </a:solidFill>
          <a:ln/>
        </p:spPr>
      </p:sp>
      <p:sp>
        <p:nvSpPr>
          <p:cNvPr id="6" name="Text 3"/>
          <p:cNvSpPr/>
          <p:nvPr/>
        </p:nvSpPr>
        <p:spPr>
          <a:xfrm>
            <a:off x="4537710" y="2017990"/>
            <a:ext cx="5554980" cy="694373"/>
          </a:xfrm>
          <a:prstGeom prst="rect">
            <a:avLst/>
          </a:prstGeom>
          <a:noFill/>
          <a:ln/>
        </p:spPr>
        <p:txBody>
          <a:bodyPr wrap="none" rtlCol="0" anchor="t"/>
          <a:lstStyle/>
          <a:p>
            <a:pPr marL="0" indent="0" algn="ctr">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تعریف منطق فازی</a:t>
            </a:r>
            <a:endParaRPr lang="en-US" sz="4374" dirty="0"/>
          </a:p>
        </p:txBody>
      </p:sp>
      <p:sp>
        <p:nvSpPr>
          <p:cNvPr id="7" name="Text 4"/>
          <p:cNvSpPr/>
          <p:nvPr/>
        </p:nvSpPr>
        <p:spPr>
          <a:xfrm>
            <a:off x="2037993" y="3045619"/>
            <a:ext cx="10554414" cy="666512"/>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منطق فازی، یک رویکرد منطقی است که به جای استفاده از مجموعه‌های دودویی (صفر و یک)، از مجموعه‌های فازی با درجات متفاوت عضویت استفاده می‌کند. این ویژگی، به منطق فازی امکان مدل‌سازی پدیده‌های مبهم و غیرقطعی را می‌دهد</a:t>
            </a:r>
            <a:endParaRPr lang="en-US" sz="1750" dirty="0"/>
          </a:p>
        </p:txBody>
      </p:sp>
      <p:sp>
        <p:nvSpPr>
          <p:cNvPr id="8" name="Text 5"/>
          <p:cNvSpPr/>
          <p:nvPr/>
        </p:nvSpPr>
        <p:spPr>
          <a:xfrm>
            <a:off x="2037993" y="3962043"/>
            <a:ext cx="10554414" cy="999768"/>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در منطق فازی، هر مقدار عددی دارای یک درجه عضویت است که نشان می‌دهد در چه میزان عضو یک مجموعه فازی قرار دارد. به عنوان مثال، اگر در نظر بگیریم دمای یک اتاق را با اعدادی مانند 20 درجه، 25 درجه و 30 درجه بیان کنیم، هر یک از این اعداد می‌توانند با درجه عضویت متفاوتی در مجموعه «گرمای متوسط» قرار داشته باشند</a:t>
            </a:r>
            <a:endParaRPr lang="en-US" sz="1750" dirty="0"/>
          </a:p>
        </p:txBody>
      </p:sp>
      <p:sp>
        <p:nvSpPr>
          <p:cNvPr id="9" name="Text 6"/>
          <p:cNvSpPr/>
          <p:nvPr/>
        </p:nvSpPr>
        <p:spPr>
          <a:xfrm>
            <a:off x="2037993" y="5211723"/>
            <a:ext cx="10554414" cy="999768"/>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منطق فازی در هوش مصنوعی کاربردهای گسترده‌ای دارد. از جمله، در سیستم‌های تصمیم‌گیری فازی، شناسایی الگوها، کنترل خودکار، سیستم‌های تشخیص الگو و سیستم‌های خبره. این منطق به ما اجازه می‌دهد تا با استفاده از استدلال فازی، تصمیمات بهتری را در مواجهه با مسائل پیچیده و مبهم بگیریم</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3199447" y="2605326"/>
            <a:ext cx="8231386" cy="694373"/>
          </a:xfrm>
          <a:prstGeom prst="rect">
            <a:avLst/>
          </a:prstGeom>
          <a:noFill/>
          <a:ln/>
        </p:spPr>
        <p:txBody>
          <a:bodyPr wrap="none" rtlCol="0" anchor="t"/>
          <a:lstStyle/>
          <a:p>
            <a:pPr marL="0" indent="0" algn="ctr">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کاربردهای منطق فازی در هوش مصنوعی</a:t>
            </a:r>
            <a:endParaRPr lang="en-US" sz="4374" dirty="0"/>
          </a:p>
        </p:txBody>
      </p:sp>
      <p:sp>
        <p:nvSpPr>
          <p:cNvPr id="5" name="Text 3"/>
          <p:cNvSpPr/>
          <p:nvPr/>
        </p:nvSpPr>
        <p:spPr>
          <a:xfrm>
            <a:off x="2227421" y="3855125"/>
            <a:ext cx="2777490" cy="347186"/>
          </a:xfrm>
          <a:prstGeom prst="rect">
            <a:avLst/>
          </a:prstGeom>
          <a:noFill/>
          <a:ln/>
        </p:spPr>
        <p:txBody>
          <a:bodyPr wrap="none" rtlCol="0" anchor="t"/>
          <a:lstStyle/>
          <a:p>
            <a:pPr marL="0" indent="0" algn="ctr">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کنترل پیچیده</a:t>
            </a:r>
            <a:endParaRPr lang="en-US" sz="2187" dirty="0"/>
          </a:p>
        </p:txBody>
      </p:sp>
      <p:sp>
        <p:nvSpPr>
          <p:cNvPr id="6" name="Text 4"/>
          <p:cNvSpPr/>
          <p:nvPr/>
        </p:nvSpPr>
        <p:spPr>
          <a:xfrm>
            <a:off x="2037993" y="4424482"/>
            <a:ext cx="3156347" cy="999768"/>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منطق فازی در کنترل سیستم‌های پیچیده بکار می‌رود، مانند کنترل فرایندهای صنعتی و کنترل خودروها</a:t>
            </a:r>
            <a:endParaRPr lang="en-US" sz="1750" dirty="0"/>
          </a:p>
        </p:txBody>
      </p:sp>
      <p:sp>
        <p:nvSpPr>
          <p:cNvPr id="7" name="Text 5"/>
          <p:cNvSpPr/>
          <p:nvPr/>
        </p:nvSpPr>
        <p:spPr>
          <a:xfrm>
            <a:off x="5933361" y="3855125"/>
            <a:ext cx="2777490" cy="347186"/>
          </a:xfrm>
          <a:prstGeom prst="rect">
            <a:avLst/>
          </a:prstGeom>
          <a:noFill/>
          <a:ln/>
        </p:spPr>
        <p:txBody>
          <a:bodyPr wrap="none" rtlCol="0" anchor="t"/>
          <a:lstStyle/>
          <a:p>
            <a:pPr marL="0" indent="0" algn="ctr">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تشخیص الگو</a:t>
            </a:r>
            <a:endParaRPr lang="en-US" sz="2187" dirty="0"/>
          </a:p>
        </p:txBody>
      </p:sp>
      <p:sp>
        <p:nvSpPr>
          <p:cNvPr id="8" name="Text 6"/>
          <p:cNvSpPr/>
          <p:nvPr/>
        </p:nvSpPr>
        <p:spPr>
          <a:xfrm>
            <a:off x="5743932" y="4424482"/>
            <a:ext cx="3156347" cy="999768"/>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این منطق در تشخیص الگوهای پیچیده و مبهم، مانند تشخیص چهره و گفتار کاربرد دارد</a:t>
            </a:r>
            <a:endParaRPr lang="en-US" sz="1750" dirty="0"/>
          </a:p>
        </p:txBody>
      </p:sp>
      <p:sp>
        <p:nvSpPr>
          <p:cNvPr id="9" name="Text 7"/>
          <p:cNvSpPr/>
          <p:nvPr/>
        </p:nvSpPr>
        <p:spPr>
          <a:xfrm>
            <a:off x="9639300" y="3855125"/>
            <a:ext cx="2777490" cy="347186"/>
          </a:xfrm>
          <a:prstGeom prst="rect">
            <a:avLst/>
          </a:prstGeom>
          <a:noFill/>
          <a:ln/>
        </p:spPr>
        <p:txBody>
          <a:bodyPr wrap="none" rtlCol="0" anchor="t"/>
          <a:lstStyle/>
          <a:p>
            <a:pPr marL="0" indent="0" algn="ctr">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تصمیم‌گیری</a:t>
            </a:r>
            <a:endParaRPr lang="en-US" sz="2187" dirty="0"/>
          </a:p>
        </p:txBody>
      </p:sp>
      <p:sp>
        <p:nvSpPr>
          <p:cNvPr id="10" name="Text 8"/>
          <p:cNvSpPr/>
          <p:nvPr/>
        </p:nvSpPr>
        <p:spPr>
          <a:xfrm>
            <a:off x="9449872" y="4424482"/>
            <a:ext cx="3156347" cy="999768"/>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منطق فازی در سیستم‌های تصمیم‌گیری هوشمند، مانند پزشکی و مالی به کار می‌رود</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10122575"/>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7620" y="0"/>
            <a:ext cx="3657600" cy="10122575"/>
          </a:xfrm>
          <a:prstGeom prst="rect">
            <a:avLst/>
          </a:prstGeom>
        </p:spPr>
      </p:pic>
      <p:sp>
        <p:nvSpPr>
          <p:cNvPr id="5" name="Text 2"/>
          <p:cNvSpPr/>
          <p:nvPr/>
        </p:nvSpPr>
        <p:spPr>
          <a:xfrm>
            <a:off x="6727388" y="427673"/>
            <a:ext cx="4833104" cy="486013"/>
          </a:xfrm>
          <a:prstGeom prst="rect">
            <a:avLst/>
          </a:prstGeom>
          <a:noFill/>
          <a:ln/>
        </p:spPr>
        <p:txBody>
          <a:bodyPr wrap="none" rtlCol="0" anchor="t"/>
          <a:lstStyle/>
          <a:p>
            <a:pPr marL="0" indent="0" algn="ctr">
              <a:lnSpc>
                <a:spcPts val="3827"/>
              </a:lnSpc>
              <a:buNone/>
            </a:pPr>
            <a:r>
              <a:rPr lang="en-US" sz="3062" b="1" kern="0" spc="-92" dirty="0">
                <a:solidFill>
                  <a:srgbClr val="591CE6"/>
                </a:solidFill>
                <a:latin typeface="p22-mackinac-pro" pitchFamily="34" charset="0"/>
                <a:ea typeface="p22-mackinac-pro" pitchFamily="34" charset="-122"/>
                <a:cs typeface="p22-mackinac-pro" pitchFamily="34" charset="-120"/>
              </a:rPr>
              <a:t>مقایسه منطق زمانی و منطق فازی</a:t>
            </a:r>
            <a:endParaRPr lang="en-US" sz="3062" dirty="0"/>
          </a:p>
        </p:txBody>
      </p:sp>
      <p:sp>
        <p:nvSpPr>
          <p:cNvPr id="6" name="Shape 3"/>
          <p:cNvSpPr/>
          <p:nvPr/>
        </p:nvSpPr>
        <p:spPr>
          <a:xfrm>
            <a:off x="5449967" y="1321832"/>
            <a:ext cx="349925" cy="349925"/>
          </a:xfrm>
          <a:prstGeom prst="roundRect">
            <a:avLst>
              <a:gd name="adj" fmla="val 20002"/>
            </a:avLst>
          </a:prstGeom>
          <a:solidFill>
            <a:srgbClr val="E0D7F4"/>
          </a:solidFill>
          <a:ln w="7620">
            <a:solidFill>
              <a:srgbClr val="C6BDDA"/>
            </a:solidFill>
            <a:prstDash val="solid"/>
          </a:ln>
        </p:spPr>
      </p:sp>
      <p:sp>
        <p:nvSpPr>
          <p:cNvPr id="7" name="Text 4"/>
          <p:cNvSpPr/>
          <p:nvPr/>
        </p:nvSpPr>
        <p:spPr>
          <a:xfrm>
            <a:off x="5581055" y="1350883"/>
            <a:ext cx="87749"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8" name="Text 5"/>
          <p:cNvSpPr/>
          <p:nvPr/>
        </p:nvSpPr>
        <p:spPr>
          <a:xfrm>
            <a:off x="6538674" y="1321832"/>
            <a:ext cx="1944172" cy="243007"/>
          </a:xfrm>
          <a:prstGeom prst="rect">
            <a:avLst/>
          </a:prstGeom>
          <a:noFill/>
          <a:ln/>
        </p:spPr>
        <p:txBody>
          <a:bodyPr wrap="none" rtlCol="0" anchor="t"/>
          <a:lstStyle/>
          <a:p>
            <a:pPr marL="0" indent="0" algn="ct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تفاوت در مبانی</a:t>
            </a:r>
            <a:endParaRPr lang="en-US" sz="1531" dirty="0"/>
          </a:p>
        </p:txBody>
      </p:sp>
      <p:sp>
        <p:nvSpPr>
          <p:cNvPr id="9" name="Text 6"/>
          <p:cNvSpPr/>
          <p:nvPr/>
        </p:nvSpPr>
        <p:spPr>
          <a:xfrm>
            <a:off x="5955387" y="1658064"/>
            <a:ext cx="3110865" cy="466487"/>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زمانی بر مبنای مفاهیم زمانی و دینامیک و منطق فازی بر مبنای مجموعه‌های فازی است</a:t>
            </a:r>
            <a:endParaRPr lang="en-US" sz="1225" dirty="0"/>
          </a:p>
        </p:txBody>
      </p:sp>
      <p:sp>
        <p:nvSpPr>
          <p:cNvPr id="10" name="Text 7"/>
          <p:cNvSpPr/>
          <p:nvPr/>
        </p:nvSpPr>
        <p:spPr>
          <a:xfrm>
            <a:off x="5955387" y="2217777"/>
            <a:ext cx="3110865" cy="2099191"/>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زمانی در هوش مصنوعی به ما امکان می‌دهد تا به سوالاتی که زمان در آن‌ها نقش اساسی دارد، پاسخ دهیم. برای مثال، می‌توانیم با استفاده از منطق زمانی رویدادها و ترتیب آن‌ها را مدل کنیم و بررسی کنیم که آیا یک رویداد در گذشته، حال یا آینده رخ داده است. همچنین، می‌توانیم با استفاده از منطق زمانی، عملکرد سیستم‌هایی را که تحت تغییرات زمانی قرار می‌گیرند، مدل کنیم و بررسی کنیم که آیا سیستم در هر زمانی به وضعیت مطلوبی می‌رسد یا خیر</a:t>
            </a:r>
            <a:endParaRPr lang="en-US" sz="1225" dirty="0"/>
          </a:p>
        </p:txBody>
      </p:sp>
      <p:sp>
        <p:nvSpPr>
          <p:cNvPr id="11" name="Text 8"/>
          <p:cNvSpPr/>
          <p:nvPr/>
        </p:nvSpPr>
        <p:spPr>
          <a:xfrm>
            <a:off x="5955387" y="4410194"/>
            <a:ext cx="3110865" cy="1865948"/>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فازی نیز به ما امکان می‌دهد با مفاهیم غیرقطعی و مبهم کار کنیم. با استفاده از منطق فازی، می‌توانیم مقادیر نسبی و مجموعه‌های فازی را مدل کنیم و به سوالاتی که پاسخ‌های یکنواخت و قطعی ندارند، پاسخ دهیم. برای مثال، می‌توانیم با استفاده از منطق فازی، درباره احساسات و عواطف انسان‌ها صحبت کنیم و مقداری از هر احساس را در یک مجموعه فازی نمایش دهیم</a:t>
            </a:r>
            <a:endParaRPr lang="en-US" sz="1225" dirty="0"/>
          </a:p>
        </p:txBody>
      </p:sp>
      <p:sp>
        <p:nvSpPr>
          <p:cNvPr id="12" name="Shape 9"/>
          <p:cNvSpPr/>
          <p:nvPr/>
        </p:nvSpPr>
        <p:spPr>
          <a:xfrm>
            <a:off x="9221748" y="1321832"/>
            <a:ext cx="349925" cy="349925"/>
          </a:xfrm>
          <a:prstGeom prst="roundRect">
            <a:avLst>
              <a:gd name="adj" fmla="val 20002"/>
            </a:avLst>
          </a:prstGeom>
          <a:solidFill>
            <a:srgbClr val="E0D7F4"/>
          </a:solidFill>
          <a:ln w="7620">
            <a:solidFill>
              <a:srgbClr val="C6BDDA"/>
            </a:solidFill>
            <a:prstDash val="solid"/>
          </a:ln>
        </p:spPr>
      </p:sp>
      <p:sp>
        <p:nvSpPr>
          <p:cNvPr id="13" name="Text 10"/>
          <p:cNvSpPr/>
          <p:nvPr/>
        </p:nvSpPr>
        <p:spPr>
          <a:xfrm>
            <a:off x="9332238" y="1350883"/>
            <a:ext cx="128826"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4" name="Text 11"/>
          <p:cNvSpPr/>
          <p:nvPr/>
        </p:nvSpPr>
        <p:spPr>
          <a:xfrm>
            <a:off x="10310455" y="1321832"/>
            <a:ext cx="1944172" cy="243007"/>
          </a:xfrm>
          <a:prstGeom prst="rect">
            <a:avLst/>
          </a:prstGeom>
          <a:noFill/>
          <a:ln/>
        </p:spPr>
        <p:txBody>
          <a:bodyPr wrap="none" rtlCol="0" anchor="t"/>
          <a:lstStyle/>
          <a:p>
            <a:pPr marL="0" indent="0" algn="ct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کاربردهای متفاوت</a:t>
            </a:r>
            <a:endParaRPr lang="en-US" sz="1531" dirty="0"/>
          </a:p>
        </p:txBody>
      </p:sp>
      <p:sp>
        <p:nvSpPr>
          <p:cNvPr id="15" name="Text 12"/>
          <p:cNvSpPr/>
          <p:nvPr/>
        </p:nvSpPr>
        <p:spPr>
          <a:xfrm>
            <a:off x="9727168" y="1658064"/>
            <a:ext cx="3110865" cy="699730"/>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زمانی در مدل‌سازی سیستم‌های پویا و ارزیابی رفتار و منطق فازی در کنترل پیچیده، تشخیص الگو و تصمیم‌گیری کاربرد دارند</a:t>
            </a:r>
            <a:endParaRPr lang="en-US" sz="1225" dirty="0"/>
          </a:p>
        </p:txBody>
      </p:sp>
      <p:sp>
        <p:nvSpPr>
          <p:cNvPr id="16" name="Text 13"/>
          <p:cNvSpPr/>
          <p:nvPr/>
        </p:nvSpPr>
        <p:spPr>
          <a:xfrm>
            <a:off x="9727168" y="2451021"/>
            <a:ext cx="3110865" cy="2099191"/>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در هوش مصنوعی، منطق زمانی به ما امکان می‌دهد تا به سوالاتی که زمان در آن‌ها نقش اساسی دارد، پاسخ دهیم. می‌توانیم با استفاده از منطق زمانی رویدادها و ترتیب آن‌ها را مدل کنیم و بررسی کنیم که آیا یک رویداد در گذشته، حال یا آینده رخ داده است. همچنین، می‌توانیم با استفاده از منطق زمانی، عملکرد سیستم‌هایی را که تحت تغییرات زمانی قرار می‌گیرند، مدل کنیم و بررسی کنیم که آیا سیستم در هر زمانی به وضعیت مطلوبی می‌رسد یا خیر</a:t>
            </a:r>
            <a:endParaRPr lang="en-US" sz="1225" dirty="0"/>
          </a:p>
        </p:txBody>
      </p:sp>
      <p:sp>
        <p:nvSpPr>
          <p:cNvPr id="17" name="Text 14"/>
          <p:cNvSpPr/>
          <p:nvPr/>
        </p:nvSpPr>
        <p:spPr>
          <a:xfrm>
            <a:off x="9727168" y="4643438"/>
            <a:ext cx="3110865" cy="1865948"/>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از سوی دیگر، در کنترل پیچیده و تصمیم‌گیری، منطق فازی به ما امکان می‌دهد با مفاهیم غیرقطعی و مبهم کار کنیم. با استفاده از منطق فازی، می‌توانیم مقادیر نسبی و مجموعه‌های فازی را مدل کنیم و به سوالاتی که پاسخ‌های یکنواخت و قطعی ندارند، پاسخ دهیم. برای مثال، می‌توانیم با استفاده از منطق فازی، درباره احساسات و عواطف انسان‌ها صحبت کنیم و مقداری از هر احساس را در یک مجموعه فازی نمایش دهیم</a:t>
            </a:r>
            <a:endParaRPr lang="en-US" sz="1225" dirty="0"/>
          </a:p>
        </p:txBody>
      </p:sp>
      <p:sp>
        <p:nvSpPr>
          <p:cNvPr id="18" name="Shape 15"/>
          <p:cNvSpPr/>
          <p:nvPr/>
        </p:nvSpPr>
        <p:spPr>
          <a:xfrm>
            <a:off x="5449967" y="6839783"/>
            <a:ext cx="349925" cy="349925"/>
          </a:xfrm>
          <a:prstGeom prst="roundRect">
            <a:avLst>
              <a:gd name="adj" fmla="val 20002"/>
            </a:avLst>
          </a:prstGeom>
          <a:solidFill>
            <a:srgbClr val="E0D7F4"/>
          </a:solidFill>
          <a:ln w="7620">
            <a:solidFill>
              <a:srgbClr val="C6BDDA"/>
            </a:solidFill>
            <a:prstDash val="solid"/>
          </a:ln>
        </p:spPr>
      </p:sp>
      <p:sp>
        <p:nvSpPr>
          <p:cNvPr id="19" name="Text 16"/>
          <p:cNvSpPr/>
          <p:nvPr/>
        </p:nvSpPr>
        <p:spPr>
          <a:xfrm>
            <a:off x="5558552" y="6868835"/>
            <a:ext cx="132755"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20" name="Text 17"/>
          <p:cNvSpPr/>
          <p:nvPr/>
        </p:nvSpPr>
        <p:spPr>
          <a:xfrm>
            <a:off x="8424624" y="6839783"/>
            <a:ext cx="1944172" cy="243007"/>
          </a:xfrm>
          <a:prstGeom prst="rect">
            <a:avLst/>
          </a:prstGeom>
          <a:noFill/>
          <a:ln/>
        </p:spPr>
        <p:txBody>
          <a:bodyPr wrap="none" rtlCol="0" anchor="t"/>
          <a:lstStyle/>
          <a:p>
            <a:pPr marL="0" indent="0" algn="ct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تفاوت در نتیجه‌گیری</a:t>
            </a:r>
            <a:endParaRPr lang="en-US" sz="1531" dirty="0"/>
          </a:p>
        </p:txBody>
      </p:sp>
      <p:sp>
        <p:nvSpPr>
          <p:cNvPr id="21" name="Text 18"/>
          <p:cNvSpPr/>
          <p:nvPr/>
        </p:nvSpPr>
        <p:spPr>
          <a:xfrm>
            <a:off x="5955387" y="7176016"/>
            <a:ext cx="6882646" cy="466487"/>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زمانی و منطق فازی، دو رویکرد مهم در حوزه هوش مصنوعی هستند که در ارائه روش‌های نتیجه‌گیری متناسب با خصوصیات زمان و نسبت‌های غیرقطعی استفاده می‌شوند</a:t>
            </a:r>
            <a:endParaRPr lang="en-US" sz="1225" dirty="0"/>
          </a:p>
        </p:txBody>
      </p:sp>
      <p:sp>
        <p:nvSpPr>
          <p:cNvPr id="22" name="Text 19"/>
          <p:cNvSpPr/>
          <p:nvPr/>
        </p:nvSpPr>
        <p:spPr>
          <a:xfrm>
            <a:off x="5955387" y="7735729"/>
            <a:ext cx="6882646" cy="932974"/>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زمانی به ما امکان می‌دهد تا به سوالاتی که زمان در آن‌ها نقش اساسی دارد، پاسخ دهیم. با استفاده از منطق زمانی، می‌توانیم رویدادها و ترتیب آن‌ها را مدل کنیم و بررسی کنیم که آیا یک رویداد در گذشته، حال یا آینده رخ داده است. همچنین، می‌توانیم با استفاده از منطق زمانی، عملکرد سیستم‌هایی را که تحت تغییرات زمانی قرار می‌گیرند، مدل کنیم و بررسی کنیم که آیا سیستم در هر زمانی به وضعیت مطلوبی می‌رسد یا خیر</a:t>
            </a:r>
            <a:endParaRPr lang="en-US" sz="1225" dirty="0"/>
          </a:p>
        </p:txBody>
      </p:sp>
      <p:sp>
        <p:nvSpPr>
          <p:cNvPr id="23" name="Text 20"/>
          <p:cNvSpPr/>
          <p:nvPr/>
        </p:nvSpPr>
        <p:spPr>
          <a:xfrm>
            <a:off x="5955387" y="8761928"/>
            <a:ext cx="6882646" cy="932974"/>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فازی در برخورد با مفاهیم غیرقطعی و مبهم کاربرد دارد. با استفاده از منطق فازی، می‌توانیم مقادیر نسبی و مجموعه‌های فازی را مدل کنیم و به سوالاتی که پاسخ‌های یکنواخت و قطعی ندارند، پاسخ دهیم. به عنوان مثال، می‌توانیم با استفاده از منطق فازی، درباره احساسات و عواطف انسان‌ها صحبت کنیم و مقداری از هر احساس را در یک مجموعه فازی نمایش دهیم</a:t>
            </a:r>
            <a:endParaRPr lang="en-US" sz="12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11524536"/>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14630400" cy="1944172"/>
          </a:xfrm>
          <a:prstGeom prst="rect">
            <a:avLst/>
          </a:prstGeom>
        </p:spPr>
      </p:pic>
      <p:sp>
        <p:nvSpPr>
          <p:cNvPr id="5" name="Text 2"/>
          <p:cNvSpPr/>
          <p:nvPr/>
        </p:nvSpPr>
        <p:spPr>
          <a:xfrm>
            <a:off x="3621167" y="2371844"/>
            <a:ext cx="7388066" cy="972026"/>
          </a:xfrm>
          <a:prstGeom prst="rect">
            <a:avLst/>
          </a:prstGeom>
          <a:noFill/>
          <a:ln/>
        </p:spPr>
        <p:txBody>
          <a:bodyPr wrap="square" rtlCol="0" anchor="t"/>
          <a:lstStyle/>
          <a:p>
            <a:pPr marL="0" indent="0" algn="ctr">
              <a:lnSpc>
                <a:spcPts val="3827"/>
              </a:lnSpc>
              <a:buNone/>
            </a:pPr>
            <a:r>
              <a:rPr lang="en-US" sz="3062" b="1" kern="0" spc="-92" dirty="0">
                <a:solidFill>
                  <a:srgbClr val="591CE6"/>
                </a:solidFill>
                <a:latin typeface="p22-mackinac-pro" pitchFamily="34" charset="0"/>
                <a:ea typeface="p22-mackinac-pro" pitchFamily="34" charset="-122"/>
                <a:cs typeface="p22-mackinac-pro" pitchFamily="34" charset="-120"/>
              </a:rPr>
              <a:t>چالش‌ها و محدودیت‌های استفاده از منطق زمانی و فازی</a:t>
            </a:r>
            <a:endParaRPr lang="en-US" sz="3062" dirty="0"/>
          </a:p>
        </p:txBody>
      </p:sp>
      <p:sp>
        <p:nvSpPr>
          <p:cNvPr id="6" name="Shape 3"/>
          <p:cNvSpPr/>
          <p:nvPr/>
        </p:nvSpPr>
        <p:spPr>
          <a:xfrm>
            <a:off x="3621167" y="3577114"/>
            <a:ext cx="2358985" cy="7519749"/>
          </a:xfrm>
          <a:prstGeom prst="roundRect">
            <a:avLst>
              <a:gd name="adj" fmla="val 2967"/>
            </a:avLst>
          </a:prstGeom>
          <a:solidFill>
            <a:srgbClr val="E0D7F4"/>
          </a:solidFill>
          <a:ln w="7620">
            <a:solidFill>
              <a:srgbClr val="C6BDDA"/>
            </a:solidFill>
            <a:prstDash val="solid"/>
          </a:ln>
        </p:spPr>
      </p:sp>
      <p:sp>
        <p:nvSpPr>
          <p:cNvPr id="7" name="Text 4"/>
          <p:cNvSpPr/>
          <p:nvPr/>
        </p:nvSpPr>
        <p:spPr>
          <a:xfrm>
            <a:off x="3828574" y="3740229"/>
            <a:ext cx="1944172" cy="243007"/>
          </a:xfrm>
          <a:prstGeom prst="rect">
            <a:avLst/>
          </a:prstGeom>
          <a:noFill/>
          <a:ln/>
        </p:spPr>
        <p:txBody>
          <a:bodyPr wrap="none" rtlCol="0" anchor="t"/>
          <a:lstStyle/>
          <a:p>
            <a:pPr marL="0" indent="0" algn="ct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پیچیدگی محاسباتی</a:t>
            </a:r>
            <a:endParaRPr lang="en-US" sz="1531" dirty="0"/>
          </a:p>
        </p:txBody>
      </p:sp>
      <p:sp>
        <p:nvSpPr>
          <p:cNvPr id="8" name="Text 5"/>
          <p:cNvSpPr/>
          <p:nvPr/>
        </p:nvSpPr>
        <p:spPr>
          <a:xfrm>
            <a:off x="3784283" y="4076462"/>
            <a:ext cx="2032754" cy="699730"/>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استفاده از منطق زمانی و فازی در سیستم‌های پیچیده، چالش‌های محاسباتی را به همراه دارد</a:t>
            </a:r>
            <a:endParaRPr lang="en-US" sz="1225" dirty="0"/>
          </a:p>
        </p:txBody>
      </p:sp>
      <p:sp>
        <p:nvSpPr>
          <p:cNvPr id="9" name="Text 6"/>
          <p:cNvSpPr/>
          <p:nvPr/>
        </p:nvSpPr>
        <p:spPr>
          <a:xfrm>
            <a:off x="3784283" y="4869418"/>
            <a:ext cx="2032754" cy="2099191"/>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زمانی در هوش مصنوعی، به مجموعه‌ای از روش‌ها و فنون می‌گوید که برای مدل‌سازی و استدلال درباره زمان و رخدادها استفاده می‌شود. این منطق، به ما امکان می‌دهد تا با در نظر گرفتن جوانب زمانی، الگوها و رفتارهای پیچیده را بهتر درک کنیم و تصمیماتی را بر اساس آن‌ها بگیریم</a:t>
            </a:r>
            <a:endParaRPr lang="en-US" sz="1225" dirty="0"/>
          </a:p>
        </p:txBody>
      </p:sp>
      <p:sp>
        <p:nvSpPr>
          <p:cNvPr id="10" name="Text 7"/>
          <p:cNvSpPr/>
          <p:nvPr/>
        </p:nvSpPr>
        <p:spPr>
          <a:xfrm>
            <a:off x="3784283" y="7061835"/>
            <a:ext cx="2032754" cy="2099191"/>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فازی نیز به ما امکان می‌دهد تا با مدل‌سازی پدیده‌های مبهم و غیرقطعی، تصمیماتی را بگیریم. با استفاده از مجموعه‌های فازی با درجات متفاوت عضویت، می‌توانیم به توصیف دقیق‌تری از پدیده‌ها بپردازیم و از استدلال‌های فازی برای تصمیم‌گیری در شرایط مبهم استفاده کنیم</a:t>
            </a:r>
            <a:endParaRPr lang="en-US" sz="1225" dirty="0"/>
          </a:p>
        </p:txBody>
      </p:sp>
      <p:sp>
        <p:nvSpPr>
          <p:cNvPr id="11" name="Shape 8"/>
          <p:cNvSpPr/>
          <p:nvPr/>
        </p:nvSpPr>
        <p:spPr>
          <a:xfrm>
            <a:off x="6135648" y="3577114"/>
            <a:ext cx="2358985" cy="7519749"/>
          </a:xfrm>
          <a:prstGeom prst="roundRect">
            <a:avLst>
              <a:gd name="adj" fmla="val 2967"/>
            </a:avLst>
          </a:prstGeom>
          <a:solidFill>
            <a:srgbClr val="E0D7F4"/>
          </a:solidFill>
          <a:ln w="7620">
            <a:solidFill>
              <a:srgbClr val="C6BDDA"/>
            </a:solidFill>
            <a:prstDash val="solid"/>
          </a:ln>
        </p:spPr>
      </p:sp>
      <p:sp>
        <p:nvSpPr>
          <p:cNvPr id="12" name="Text 9"/>
          <p:cNvSpPr/>
          <p:nvPr/>
        </p:nvSpPr>
        <p:spPr>
          <a:xfrm>
            <a:off x="6343055" y="3740229"/>
            <a:ext cx="1944172" cy="243007"/>
          </a:xfrm>
          <a:prstGeom prst="rect">
            <a:avLst/>
          </a:prstGeom>
          <a:noFill/>
          <a:ln/>
        </p:spPr>
        <p:txBody>
          <a:bodyPr wrap="none" rtlCol="0" anchor="t"/>
          <a:lstStyle/>
          <a:p>
            <a:pPr marL="0" indent="0" algn="ct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تفسیر نتایج</a:t>
            </a:r>
            <a:endParaRPr lang="en-US" sz="1531" dirty="0"/>
          </a:p>
        </p:txBody>
      </p:sp>
      <p:sp>
        <p:nvSpPr>
          <p:cNvPr id="13" name="Text 10"/>
          <p:cNvSpPr/>
          <p:nvPr/>
        </p:nvSpPr>
        <p:spPr>
          <a:xfrm>
            <a:off x="6298763" y="4076462"/>
            <a:ext cx="2032754" cy="699730"/>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درک و تفسیر نتایج حاصل از این منطق‌ها برای انسان‌ها ممکن است دشوار باشد</a:t>
            </a:r>
            <a:endParaRPr lang="en-US" sz="1225" dirty="0"/>
          </a:p>
        </p:txBody>
      </p:sp>
      <p:sp>
        <p:nvSpPr>
          <p:cNvPr id="14" name="Text 11"/>
          <p:cNvSpPr/>
          <p:nvPr/>
        </p:nvSpPr>
        <p:spPr>
          <a:xfrm>
            <a:off x="6298763" y="4869418"/>
            <a:ext cx="2032754" cy="3032165"/>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منطق زمانی و منطق فازی در هوش مصنوعی دو رویکرد مهم هستند که در مدل‌سازی و استدلال درباره زمان و رخدادها و همچنین پدیده‌های مبهم و غیرقطعی استفاده می‌شوند. این منطق‌ها، به ما امکان می‌دهند تا با در نظر گرفتن جوانب زمانی و با استفاده از مجموعه‌های فازی با درجات متفاوت عضویت، به مدل‌سازی دقیق‌تری از پدیده‌ها و الگوها بپردازیم و تصمیماتی را در شرایط پیچیده و مبهم بگیریم</a:t>
            </a:r>
            <a:endParaRPr lang="en-US" sz="1225" dirty="0"/>
          </a:p>
        </p:txBody>
      </p:sp>
      <p:sp>
        <p:nvSpPr>
          <p:cNvPr id="15" name="Text 12"/>
          <p:cNvSpPr/>
          <p:nvPr/>
        </p:nvSpPr>
        <p:spPr>
          <a:xfrm>
            <a:off x="6298763" y="7994809"/>
            <a:ext cx="2032754" cy="2798921"/>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با وجود اینکه منطق زمانی و منطق فازی در هوش مصنوعی کاربردهای گسترده‌ای دارند و می‌توانند نتایج مفیدی را به ما ارائه کنند، اما برای انسان‌ها ممکن است دشوار باشد که به طور کامل درک و تفسیر نتایج حاصل از این منطق‌ها را داشته باشند. همچنین، استفاده از این منطق‌ها در سیستم‌های پیچیده نیز چالش‌ها و محدودیت‌های خود را دارند که نیازمند بررسی و بهبود آن‌ها است</a:t>
            </a:r>
            <a:endParaRPr lang="en-US" sz="1225" dirty="0"/>
          </a:p>
        </p:txBody>
      </p:sp>
      <p:sp>
        <p:nvSpPr>
          <p:cNvPr id="16" name="Shape 13"/>
          <p:cNvSpPr/>
          <p:nvPr/>
        </p:nvSpPr>
        <p:spPr>
          <a:xfrm>
            <a:off x="8650129" y="3577114"/>
            <a:ext cx="2358985" cy="7519749"/>
          </a:xfrm>
          <a:prstGeom prst="roundRect">
            <a:avLst>
              <a:gd name="adj" fmla="val 2967"/>
            </a:avLst>
          </a:prstGeom>
          <a:solidFill>
            <a:srgbClr val="E0D7F4"/>
          </a:solidFill>
          <a:ln w="7620">
            <a:solidFill>
              <a:srgbClr val="C6BDDA"/>
            </a:solidFill>
            <a:prstDash val="solid"/>
          </a:ln>
        </p:spPr>
      </p:sp>
      <p:sp>
        <p:nvSpPr>
          <p:cNvPr id="17" name="Text 14"/>
          <p:cNvSpPr/>
          <p:nvPr/>
        </p:nvSpPr>
        <p:spPr>
          <a:xfrm>
            <a:off x="8857536" y="3740229"/>
            <a:ext cx="1944172" cy="243007"/>
          </a:xfrm>
          <a:prstGeom prst="rect">
            <a:avLst/>
          </a:prstGeom>
          <a:noFill/>
          <a:ln/>
        </p:spPr>
        <p:txBody>
          <a:bodyPr wrap="none" rtlCol="0" anchor="t"/>
          <a:lstStyle/>
          <a:p>
            <a:pPr marL="0" indent="0" algn="ct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محدودیت در مدل‌سازی</a:t>
            </a:r>
            <a:endParaRPr lang="en-US" sz="1531" dirty="0"/>
          </a:p>
        </p:txBody>
      </p:sp>
      <p:sp>
        <p:nvSpPr>
          <p:cNvPr id="18" name="Text 15"/>
          <p:cNvSpPr/>
          <p:nvPr/>
        </p:nvSpPr>
        <p:spPr>
          <a:xfrm>
            <a:off x="8813244" y="4076462"/>
            <a:ext cx="2032754" cy="3265408"/>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هر چند این منطق‌ها توانمندی‌های زیادی در مدل‌سازی و استدلال درباره زمان و پدیده‌های مبهم را به ما ارائه می‌دهند، اما هنوز محدودیت‌هایی نیز در این زمینه وجود دارد. به عنوان مثال، در منطق زمانی، مدل‌سازی رویدادهای بازگشت‌پذیر و چرخه‌های زمانی پیچیده می‌تواند به چالش بکشد. همچنین، در منطق فازی نیز، مدل‌سازی پدیده‌هایی که در آن‌ها اطلاعات مبهم و غیرقطعی وجود دارد، ممکن است دشوار باشد</a:t>
            </a:r>
            <a:endParaRPr lang="en-US" sz="1225" dirty="0"/>
          </a:p>
        </p:txBody>
      </p:sp>
      <p:sp>
        <p:nvSpPr>
          <p:cNvPr id="19" name="Text 16"/>
          <p:cNvSpPr/>
          <p:nvPr/>
        </p:nvSpPr>
        <p:spPr>
          <a:xfrm>
            <a:off x="8813244" y="7435096"/>
            <a:ext cx="2032754" cy="3498652"/>
          </a:xfrm>
          <a:prstGeom prst="rect">
            <a:avLst/>
          </a:prstGeom>
          <a:noFill/>
          <a:ln/>
        </p:spPr>
        <p:txBody>
          <a:bodyPr wrap="square" rtlCol="0" anchor="t"/>
          <a:lstStyle/>
          <a:p>
            <a:pPr marL="0" indent="0" algn="ctr">
              <a:lnSpc>
                <a:spcPts val="1837"/>
              </a:lnSpc>
              <a:buNone/>
            </a:pPr>
            <a:r>
              <a:rPr lang="en-US" sz="1225" dirty="0">
                <a:solidFill>
                  <a:srgbClr val="272525"/>
                </a:solidFill>
                <a:latin typeface="Eudoxus Sans" pitchFamily="34" charset="0"/>
                <a:ea typeface="Eudoxus Sans" pitchFamily="34" charset="-122"/>
                <a:cs typeface="Eudoxus Sans" pitchFamily="34" charset="-120"/>
              </a:rPr>
              <a:t>به علاوه، هر دو منطق زمانی و فازی نیازمند تعیین و تنظیم پارامترهای مختلف برای بهبود کارایی و دقت مدل‌سازی هستند. این امر نیازمند تجربه و تخصص در زمینه‌های مرتبط است و ممکن است زمان‌بر باشد. همچنین، استفاده از این منطق‌ها در سیستم‌های پیچیده نیز به چالش‌های خود دارد که نیازمند مطالعه و بررسی دقیق است. برای استفاده موثر از منطق زمانی و فازی، لازم است توجه ویژه‌ای به نیازها و محدودیت‌های هر سیستم داشته باشیم و با دقت آن‌ها را پیاده‌سازی کنیم</a:t>
            </a:r>
            <a:endParaRPr lang="en-US" sz="12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DFAF7">
              <a:alpha val="85000"/>
            </a:srgbClr>
          </a:solidFill>
          <a:ln/>
        </p:spPr>
      </p:sp>
      <p:sp>
        <p:nvSpPr>
          <p:cNvPr id="6" name="Text 3"/>
          <p:cNvSpPr/>
          <p:nvPr/>
        </p:nvSpPr>
        <p:spPr>
          <a:xfrm>
            <a:off x="4537710" y="1972151"/>
            <a:ext cx="5554980" cy="694373"/>
          </a:xfrm>
          <a:prstGeom prst="rect">
            <a:avLst/>
          </a:prstGeom>
          <a:noFill/>
          <a:ln/>
        </p:spPr>
        <p:txBody>
          <a:bodyPr wrap="none" rtlCol="0" anchor="t"/>
          <a:lstStyle/>
          <a:p>
            <a:pPr marL="0" indent="0" algn="ctr">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نتیجه‌گیری و چشم‌انداز آینده</a:t>
            </a:r>
            <a:endParaRPr lang="en-US" sz="4374" dirty="0"/>
          </a:p>
        </p:txBody>
      </p:sp>
      <p:pic>
        <p:nvPicPr>
          <p:cNvPr id="7" name="Image 1" descr="preencoded.png"/>
          <p:cNvPicPr>
            <a:picLocks noChangeAspect="1"/>
          </p:cNvPicPr>
          <p:nvPr/>
        </p:nvPicPr>
        <p:blipFill>
          <a:blip r:embed="rId4"/>
          <a:stretch>
            <a:fillRect/>
          </a:stretch>
        </p:blipFill>
        <p:spPr>
          <a:xfrm>
            <a:off x="2037993" y="2999780"/>
            <a:ext cx="3518059" cy="888682"/>
          </a:xfrm>
          <a:prstGeom prst="rect">
            <a:avLst/>
          </a:prstGeom>
        </p:spPr>
      </p:pic>
      <p:sp>
        <p:nvSpPr>
          <p:cNvPr id="8" name="Text 4"/>
          <p:cNvSpPr/>
          <p:nvPr/>
        </p:nvSpPr>
        <p:spPr>
          <a:xfrm>
            <a:off x="2408277" y="4221718"/>
            <a:ext cx="2777490" cy="347186"/>
          </a:xfrm>
          <a:prstGeom prst="rect">
            <a:avLst/>
          </a:prstGeom>
          <a:noFill/>
          <a:ln/>
        </p:spPr>
        <p:txBody>
          <a:bodyPr wrap="none" rtlCol="0" anchor="t"/>
          <a:lstStyle/>
          <a:p>
            <a:pPr marL="0" indent="0" algn="ct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پیشرفت‌های آینده</a:t>
            </a:r>
            <a:endParaRPr lang="en-US" sz="2187" dirty="0"/>
          </a:p>
        </p:txBody>
      </p:sp>
      <p:sp>
        <p:nvSpPr>
          <p:cNvPr id="9" name="Text 5"/>
          <p:cNvSpPr/>
          <p:nvPr/>
        </p:nvSpPr>
        <p:spPr>
          <a:xfrm>
            <a:off x="2260163" y="4702135"/>
            <a:ext cx="3073718" cy="1333024"/>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منطق زمانی و فازی همچنان در حال توسعه هستند و چشم‌انداز مناسبی برای کاربردهای آینده هوش مصنوعی دارند</a:t>
            </a:r>
            <a:endParaRPr lang="en-US" sz="1750" dirty="0"/>
          </a:p>
        </p:txBody>
      </p:sp>
      <p:pic>
        <p:nvPicPr>
          <p:cNvPr id="10" name="Image 2" descr="preencoded.png"/>
          <p:cNvPicPr>
            <a:picLocks noChangeAspect="1"/>
          </p:cNvPicPr>
          <p:nvPr/>
        </p:nvPicPr>
        <p:blipFill>
          <a:blip r:embed="rId5"/>
          <a:stretch>
            <a:fillRect/>
          </a:stretch>
        </p:blipFill>
        <p:spPr>
          <a:xfrm>
            <a:off x="5556052" y="2999780"/>
            <a:ext cx="3518178" cy="888682"/>
          </a:xfrm>
          <a:prstGeom prst="rect">
            <a:avLst/>
          </a:prstGeom>
        </p:spPr>
      </p:pic>
      <p:sp>
        <p:nvSpPr>
          <p:cNvPr id="11" name="Text 6"/>
          <p:cNvSpPr/>
          <p:nvPr/>
        </p:nvSpPr>
        <p:spPr>
          <a:xfrm>
            <a:off x="5926336" y="4221718"/>
            <a:ext cx="2777490" cy="347186"/>
          </a:xfrm>
          <a:prstGeom prst="rect">
            <a:avLst/>
          </a:prstGeom>
          <a:noFill/>
          <a:ln/>
        </p:spPr>
        <p:txBody>
          <a:bodyPr wrap="none" rtlCol="0" anchor="t"/>
          <a:lstStyle/>
          <a:p>
            <a:pPr marL="0" indent="0" algn="ct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ترکیب رویکردها</a:t>
            </a:r>
            <a:endParaRPr lang="en-US" sz="2187" dirty="0"/>
          </a:p>
        </p:txBody>
      </p:sp>
      <p:sp>
        <p:nvSpPr>
          <p:cNvPr id="12" name="Text 7"/>
          <p:cNvSpPr/>
          <p:nvPr/>
        </p:nvSpPr>
        <p:spPr>
          <a:xfrm>
            <a:off x="5778222" y="4702135"/>
            <a:ext cx="3073837" cy="1333024"/>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ترکیب این دو رویکرد منطقی می‌تواند منجر به توسعه روش‌های قدرتمندتر برای مسائل پیچیده هوش مصنوعی شود</a:t>
            </a:r>
            <a:endParaRPr lang="en-US" sz="1750" dirty="0"/>
          </a:p>
        </p:txBody>
      </p:sp>
      <p:pic>
        <p:nvPicPr>
          <p:cNvPr id="13" name="Image 3" descr="preencoded.png"/>
          <p:cNvPicPr>
            <a:picLocks noChangeAspect="1"/>
          </p:cNvPicPr>
          <p:nvPr/>
        </p:nvPicPr>
        <p:blipFill>
          <a:blip r:embed="rId6"/>
          <a:stretch>
            <a:fillRect/>
          </a:stretch>
        </p:blipFill>
        <p:spPr>
          <a:xfrm>
            <a:off x="9074229" y="2999780"/>
            <a:ext cx="3518178" cy="888682"/>
          </a:xfrm>
          <a:prstGeom prst="rect">
            <a:avLst/>
          </a:prstGeom>
        </p:spPr>
      </p:pic>
      <p:sp>
        <p:nvSpPr>
          <p:cNvPr id="14" name="Text 8"/>
          <p:cNvSpPr/>
          <p:nvPr/>
        </p:nvSpPr>
        <p:spPr>
          <a:xfrm>
            <a:off x="9444514" y="4221718"/>
            <a:ext cx="2777490" cy="347186"/>
          </a:xfrm>
          <a:prstGeom prst="rect">
            <a:avLst/>
          </a:prstGeom>
          <a:noFill/>
          <a:ln/>
        </p:spPr>
        <p:txBody>
          <a:bodyPr wrap="none" rtlCol="0" anchor="t"/>
          <a:lstStyle/>
          <a:p>
            <a:pPr marL="0" indent="0" algn="ct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فراتر از محدودیت‌ها</a:t>
            </a:r>
            <a:endParaRPr lang="en-US" sz="2187" dirty="0"/>
          </a:p>
        </p:txBody>
      </p:sp>
      <p:sp>
        <p:nvSpPr>
          <p:cNvPr id="15" name="Text 9"/>
          <p:cNvSpPr/>
          <p:nvPr/>
        </p:nvSpPr>
        <p:spPr>
          <a:xfrm>
            <a:off x="9296400" y="4702135"/>
            <a:ext cx="3073837" cy="1333024"/>
          </a:xfrm>
          <a:prstGeom prst="rect">
            <a:avLst/>
          </a:prstGeom>
          <a:noFill/>
          <a:ln/>
        </p:spPr>
        <p:txBody>
          <a:bodyPr wrap="square" rtlCol="0" anchor="t"/>
          <a:lstStyle/>
          <a:p>
            <a:pPr marL="0" indent="0" algn="ctr">
              <a:lnSpc>
                <a:spcPts val="2624"/>
              </a:lnSpc>
              <a:buNone/>
            </a:pPr>
            <a:r>
              <a:rPr lang="en-US" sz="1750" dirty="0">
                <a:solidFill>
                  <a:srgbClr val="272525"/>
                </a:solidFill>
                <a:latin typeface="Eudoxus Sans" pitchFamily="34" charset="0"/>
                <a:ea typeface="Eudoxus Sans" pitchFamily="34" charset="-122"/>
                <a:cs typeface="Eudoxus Sans" pitchFamily="34" charset="-120"/>
              </a:rPr>
              <a:t>با غلبه بر چالش‌ها و محدودیت‌های موجود، این منطق‌ها می‌توانند نقش بسزایی در آینده هوش مصنوعی ایفا کنند</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1699</Words>
  <Application>Microsoft Office PowerPoint</Application>
  <PresentationFormat>Custom</PresentationFormat>
  <Paragraphs>74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Amirabbas Taghizadeh</cp:lastModifiedBy>
  <cp:revision>2</cp:revision>
  <dcterms:created xsi:type="dcterms:W3CDTF">2024-06-07T07:34:08Z</dcterms:created>
  <dcterms:modified xsi:type="dcterms:W3CDTF">2024-06-08T06:32:32Z</dcterms:modified>
</cp:coreProperties>
</file>